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sldIdLst>
    <p:sldId id="261" r:id="rId2"/>
    <p:sldId id="274" r:id="rId3"/>
    <p:sldId id="347" r:id="rId4"/>
    <p:sldId id="353" r:id="rId5"/>
    <p:sldId id="357" r:id="rId6"/>
    <p:sldId id="356" r:id="rId7"/>
    <p:sldId id="360" r:id="rId8"/>
    <p:sldId id="361" r:id="rId9"/>
    <p:sldId id="362" r:id="rId10"/>
    <p:sldId id="359" r:id="rId11"/>
    <p:sldId id="352" r:id="rId12"/>
    <p:sldId id="294" r:id="rId13"/>
    <p:sldId id="340" r:id="rId14"/>
    <p:sldId id="304" r:id="rId15"/>
    <p:sldId id="343" r:id="rId16"/>
    <p:sldId id="313" r:id="rId17"/>
    <p:sldId id="333" r:id="rId18"/>
    <p:sldId id="332" r:id="rId19"/>
    <p:sldId id="350" r:id="rId20"/>
    <p:sldId id="351" r:id="rId21"/>
    <p:sldId id="355" r:id="rId22"/>
    <p:sldId id="366" r:id="rId23"/>
    <p:sldId id="367" r:id="rId24"/>
    <p:sldId id="369" r:id="rId25"/>
    <p:sldId id="364" r:id="rId26"/>
    <p:sldId id="339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94" d="100"/>
          <a:sy n="94" d="100"/>
        </p:scale>
        <p:origin x="-12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A28F10-C131-49AE-8A22-46A9CD2E14EA}" type="datetimeFigureOut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A97096F-6864-4365-9B5A-8367929134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9695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>
              <a:gd name="T0" fmla="*/ 2147483646 w 989"/>
              <a:gd name="T1" fmla="*/ 0 h 602"/>
              <a:gd name="T2" fmla="*/ 2147483646 w 989"/>
              <a:gd name="T3" fmla="*/ 2147483646 h 602"/>
              <a:gd name="T4" fmla="*/ 2147483646 w 989"/>
              <a:gd name="T5" fmla="*/ 2147483646 h 602"/>
              <a:gd name="T6" fmla="*/ 0 w 989"/>
              <a:gd name="T7" fmla="*/ 2147483646 h 602"/>
              <a:gd name="T8" fmla="*/ 2147483646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>
              <a:gd name="T0" fmla="*/ 0 w 988"/>
              <a:gd name="T1" fmla="*/ 2147483646 h 429"/>
              <a:gd name="T2" fmla="*/ 2147483646 w 988"/>
              <a:gd name="T3" fmla="*/ 0 h 429"/>
              <a:gd name="T4" fmla="*/ 2147483646 w 988"/>
              <a:gd name="T5" fmla="*/ 2147483646 h 429"/>
              <a:gd name="T6" fmla="*/ 2147483646 w 988"/>
              <a:gd name="T7" fmla="*/ 2147483646 h 429"/>
              <a:gd name="T8" fmla="*/ 0 w 98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>
              <a:gd name="T0" fmla="*/ 0 w 1393"/>
              <a:gd name="T1" fmla="*/ 0 h 4320"/>
              <a:gd name="T2" fmla="*/ 2147483646 w 1393"/>
              <a:gd name="T3" fmla="*/ 2147483646 h 4320"/>
              <a:gd name="T4" fmla="*/ 2147483646 w 1393"/>
              <a:gd name="T5" fmla="*/ 2147483646 h 4320"/>
              <a:gd name="T6" fmla="*/ 0 w 1393"/>
              <a:gd name="T7" fmla="*/ 2147483646 h 4320"/>
              <a:gd name="T8" fmla="*/ 0 w 1393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>
              <a:gd name="T0" fmla="*/ 0 w 959"/>
              <a:gd name="T1" fmla="*/ 0 h 4330"/>
              <a:gd name="T2" fmla="*/ 2147483646 w 959"/>
              <a:gd name="T3" fmla="*/ 2147483646 h 4330"/>
              <a:gd name="T4" fmla="*/ 2147483646 w 959"/>
              <a:gd name="T5" fmla="*/ 2147483646 h 4330"/>
              <a:gd name="T6" fmla="*/ 0 w 959"/>
              <a:gd name="T7" fmla="*/ 2147483646 h 4330"/>
              <a:gd name="T8" fmla="*/ 0 w 959"/>
              <a:gd name="T9" fmla="*/ 0 h 4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415088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E9530-6023-44CE-BA9B-88E5761D1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94F2B6-2DA8-4E50-B6D2-21FF7C2F92A1}" type="datetime1">
              <a:rPr lang="ru-RU"/>
              <a:pPr>
                <a:defRPr/>
              </a:pPr>
              <a:t>01.12.2021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2D0023-BEC6-42A4-A6A0-1B5F09D64D63}" type="datetime1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AEB5-1458-4F66-8A14-A4DC85698F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F37271-7D56-4AA3-8B81-E787ADBD89FC}" type="datetime1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BB9A-60EB-4B5E-B920-10290EF333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A3A1C0-E2BE-4767-B826-8163A9CA5047}" type="datetime1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6060-FE52-48C0-B11C-8A9DC68C65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81C731-DEAB-4316-A97D-B8C5855D6986}" type="datetime1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372E-0E2E-411B-BB81-3BA0318CAD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A30474-A8AC-4950-BD9A-F9F02D44D19A}" type="datetime1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BB7F3-10D4-4AA4-B98E-5354000DB5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27FDA3-7FE0-4B07-A1AB-0881939FCDB6}" type="datetime1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9514D-8B2C-4E4B-BC44-9B26E4E90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BD4B69-8379-4DF2-AC69-BD3CD2F42554}" type="datetime1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EF76-FACE-49F3-BB2C-9DA0B0C21B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3C3686-3533-45F8-84DB-968B29AC1169}" type="datetime1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DF22-455B-4958-800B-CFE7828B5B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F6741E-2CFA-4DC2-8636-639EACC33B6C}" type="datetime1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9CBD-D52D-419D-8128-932970ED8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4F56BF-DAEC-41AB-9793-1BCA2F1DB73E}" type="datetime1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3827-B864-408F-A86D-F4C9176CC7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>
              <a:gd name="T0" fmla="*/ 2147483646 w 989"/>
              <a:gd name="T1" fmla="*/ 0 h 602"/>
              <a:gd name="T2" fmla="*/ 2147483646 w 989"/>
              <a:gd name="T3" fmla="*/ 2147483646 h 602"/>
              <a:gd name="T4" fmla="*/ 2147483646 w 989"/>
              <a:gd name="T5" fmla="*/ 2147483646 h 602"/>
              <a:gd name="T6" fmla="*/ 0 w 989"/>
              <a:gd name="T7" fmla="*/ 2147483646 h 602"/>
              <a:gd name="T8" fmla="*/ 2147483646 w 989"/>
              <a:gd name="T9" fmla="*/ 0 h 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>
              <a:gd name="T0" fmla="*/ 0 w 988"/>
              <a:gd name="T1" fmla="*/ 2147483646 h 429"/>
              <a:gd name="T2" fmla="*/ 2147483646 w 988"/>
              <a:gd name="T3" fmla="*/ 0 h 429"/>
              <a:gd name="T4" fmla="*/ 2147483646 w 988"/>
              <a:gd name="T5" fmla="*/ 2147483646 h 429"/>
              <a:gd name="T6" fmla="*/ 2147483646 w 988"/>
              <a:gd name="T7" fmla="*/ 2147483646 h 429"/>
              <a:gd name="T8" fmla="*/ 0 w 988"/>
              <a:gd name="T9" fmla="*/ 2147483646 h 4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kumimoji="1" lang="ru-RU" altLang="ru-RU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>
              <a:gd name="T0" fmla="*/ 0 w 1393"/>
              <a:gd name="T1" fmla="*/ 0 h 4320"/>
              <a:gd name="T2" fmla="*/ 2147483646 w 1393"/>
              <a:gd name="T3" fmla="*/ 2147483646 h 4320"/>
              <a:gd name="T4" fmla="*/ 2147483646 w 1393"/>
              <a:gd name="T5" fmla="*/ 2147483646 h 4320"/>
              <a:gd name="T6" fmla="*/ 0 w 1393"/>
              <a:gd name="T7" fmla="*/ 2147483646 h 4320"/>
              <a:gd name="T8" fmla="*/ 0 w 1393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195"/>
            </a:schemeClr>
          </a:soli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6522462-44CB-456D-82A9-A29547E59EEE}" type="datetime1">
              <a:rPr lang="ru-RU"/>
              <a:pPr>
                <a:defRPr/>
              </a:pPr>
              <a:t>01.12.2021</a:t>
            </a:fld>
            <a:endParaRPr lang="ru-RU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>
              <a:gd name="T0" fmla="*/ 0 w 959"/>
              <a:gd name="T1" fmla="*/ 0 h 4330"/>
              <a:gd name="T2" fmla="*/ 2147483646 w 959"/>
              <a:gd name="T3" fmla="*/ 2147483646 h 4330"/>
              <a:gd name="T4" fmla="*/ 2147483646 w 959"/>
              <a:gd name="T5" fmla="*/ 2147483646 h 4330"/>
              <a:gd name="T6" fmla="*/ 0 w 959"/>
              <a:gd name="T7" fmla="*/ 2147483646 h 4330"/>
              <a:gd name="T8" fmla="*/ 0 w 959"/>
              <a:gd name="T9" fmla="*/ 0 h 4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78FDFDD-ED2C-47ED-8AC1-10C8C85940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9400"/>
            <a:ext cx="6994525" cy="1143000"/>
          </a:xfrm>
        </p:spPr>
        <p:txBody>
          <a:bodyPr>
            <a:normAutofit fontScale="90000"/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      </a:t>
            </a: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МКДОУ «Детский сад г.Фатежа </a:t>
            </a:r>
            <a:b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Bookman Old Style" pitchFamily="18" charset="0"/>
              </a:rPr>
              <a:t>«Золотой ключик»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endParaRPr lang="ru-RU" sz="3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827088" y="1844675"/>
            <a:ext cx="7058025" cy="34575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sz="4400" b="1" dirty="0" smtClean="0">
                <a:solidFill>
                  <a:srgbClr val="C00000"/>
                </a:solidFill>
              </a:rPr>
              <a:t>Педагогический совет № 1</a:t>
            </a:r>
            <a:br>
              <a:rPr lang="ru-RU" altLang="ru-RU" sz="4400" b="1" dirty="0" smtClean="0">
                <a:solidFill>
                  <a:srgbClr val="C00000"/>
                </a:solidFill>
              </a:rPr>
            </a:br>
            <a:r>
              <a:rPr lang="ru-RU" altLang="ru-RU" sz="4400" b="1" dirty="0" smtClean="0">
                <a:solidFill>
                  <a:srgbClr val="C00000"/>
                </a:solidFill>
              </a:rPr>
              <a:t>(установочный)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     2021-2022 учебный год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altLang="ru-RU" b="1" dirty="0" smtClean="0">
              <a:solidFill>
                <a:srgbClr val="C00000"/>
              </a:solidFill>
            </a:endParaRPr>
          </a:p>
        </p:txBody>
      </p:sp>
      <p:sp>
        <p:nvSpPr>
          <p:cNvPr id="4198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pic>
        <p:nvPicPr>
          <p:cNvPr id="13317" name="Рисунок 5" descr="Изображение для плейкаст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6994052">
            <a:off x="228600" y="171451"/>
            <a:ext cx="20097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6" descr="Изображение для плейкаст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204780">
            <a:off x="649288" y="4578350"/>
            <a:ext cx="20097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7" descr="Изображение для плейкаст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875579">
            <a:off x="198438" y="2695575"/>
            <a:ext cx="17637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0"/>
            <a:ext cx="6858000" cy="5715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+mn-lt"/>
              </a:rPr>
              <a:t>«В мире сказок»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8E00A2-4E98-47BA-9CCE-A79CA6839032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40658">
            <a:off x="285720" y="1142984"/>
            <a:ext cx="358976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6802">
            <a:off x="4357654" y="571480"/>
            <a:ext cx="4786346" cy="2809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 rot="21234738">
            <a:off x="4161623" y="3305138"/>
            <a:ext cx="4929190" cy="3300797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+mn-lt"/>
              </a:rPr>
              <a:t>До свидания, лето,</a:t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>Здравствуй, детский сад!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1E4CC6-3737-4364-9854-57BDEEC0925F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78" y="1071546"/>
            <a:ext cx="3113485" cy="4151313"/>
          </a:xfrm>
          <a:effectLst>
            <a:softEdge rad="112500"/>
          </a:effec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32004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590800"/>
            <a:ext cx="32004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30288" y="0"/>
            <a:ext cx="7827962" cy="1447800"/>
          </a:xfrm>
        </p:spPr>
        <p:txBody>
          <a:bodyPr/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C00000"/>
                </a:solidFill>
              </a:rPr>
              <a:t/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/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sz="2800" b="1" dirty="0" smtClean="0">
                <a:solidFill>
                  <a:srgbClr val="C00000"/>
                </a:solidFill>
                <a:latin typeface="+mn-lt"/>
              </a:rPr>
              <a:t>Задачи педагогического коллектива ДОУ </a:t>
            </a:r>
            <a:br>
              <a:rPr lang="ru-RU" alt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altLang="ru-RU" sz="2800" b="1" dirty="0" smtClean="0">
                <a:solidFill>
                  <a:srgbClr val="C00000"/>
                </a:solidFill>
                <a:latin typeface="+mn-lt"/>
              </a:rPr>
              <a:t>на 2021–2022 учебный год:</a:t>
            </a:r>
            <a:r>
              <a:rPr lang="ru-RU" altLang="ru-RU" sz="2800" i="1" dirty="0" smtClean="0">
                <a:latin typeface="+mn-lt"/>
              </a:rPr>
              <a:t/>
            </a:r>
            <a:br>
              <a:rPr lang="ru-RU" altLang="ru-RU" sz="2800" i="1" dirty="0" smtClean="0">
                <a:latin typeface="+mn-lt"/>
              </a:rPr>
            </a:br>
            <a:endParaRPr lang="ru-RU" altLang="ru-RU" sz="2800" i="1" dirty="0" smtClean="0">
              <a:latin typeface="+mn-lt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611188" y="1928813"/>
            <a:ext cx="8247062" cy="44831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alt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1. Совершенствовать условия для сохранения и укрепления здоровья воспитанников, формировать у детей представления о здоровом образе жизни и основах безопасности жизнедеятельности.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2. Продолжать формировать единое образовательное пространство ДОУ через активизацию различных форм сотрудничества с родителями и социальными партнерами.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3. Содействовать повышению профессиональной компетенции педагогов в соответствии с Профессиональным стандартом педагога посредством оптимизации системы курсовой подготовки и системы методических мероприятий на различных уровнях.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263" algn="just">
              <a:buFont typeface="Wingdings" pitchFamily="2" charset="2"/>
              <a:buNone/>
              <a:defRPr/>
            </a:pPr>
            <a:endParaRPr lang="ru-RU" altLang="ru-RU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263">
              <a:buFont typeface="Wingdings" pitchFamily="2" charset="2"/>
              <a:buNone/>
              <a:defRPr/>
            </a:pPr>
            <a:r>
              <a:rPr lang="ru-RU" alt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78747F-6BEC-42C5-8FB3-5F17C9B4070E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  <p:pic>
        <p:nvPicPr>
          <p:cNvPr id="28677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635210">
            <a:off x="88900" y="469900"/>
            <a:ext cx="18827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160650">
            <a:off x="1019175" y="406400"/>
            <a:ext cx="18557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675" y="115888"/>
            <a:ext cx="6867525" cy="433387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Расписание НОД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DE7FB3-F6B2-43DA-9A76-95764D6691B1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476672"/>
            <a:ext cx="7221537" cy="58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7726362" cy="936625"/>
          </a:xfrm>
        </p:spPr>
        <p:txBody>
          <a:bodyPr/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+mn-lt"/>
                <a:cs typeface="Tahoma" panose="020B0604030504040204" pitchFamily="34" charset="0"/>
              </a:rPr>
              <a:t>Плановая аттестация педагогов</a:t>
            </a:r>
            <a:endParaRPr lang="ru-RU" altLang="ru-RU" dirty="0" smtClean="0">
              <a:solidFill>
                <a:srgbClr val="C0000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179388" y="1196975"/>
            <a:ext cx="8805862" cy="5400675"/>
          </a:xfrm>
        </p:spPr>
        <p:txBody>
          <a:bodyPr/>
          <a:lstStyle/>
          <a:p>
            <a:endParaRPr lang="ru-RU" altLang="ru-RU" sz="2000" b="1" u="sng" dirty="0" smtClean="0"/>
          </a:p>
          <a:p>
            <a:r>
              <a:rPr lang="ru-RU" altLang="ru-RU" sz="2000" b="1" u="sng" dirty="0" smtClean="0"/>
              <a:t>первая категория:</a:t>
            </a:r>
            <a:r>
              <a:rPr lang="ru-RU" altLang="ru-RU" sz="2000" b="1" dirty="0" smtClean="0"/>
              <a:t> </a:t>
            </a:r>
          </a:p>
          <a:p>
            <a:r>
              <a:rPr lang="ru-RU" altLang="ru-RU" sz="2000" dirty="0" smtClean="0"/>
              <a:t>________________________________________________________________</a:t>
            </a:r>
            <a:br>
              <a:rPr lang="ru-RU" altLang="ru-RU" sz="2000" dirty="0" smtClean="0"/>
            </a:br>
            <a:r>
              <a:rPr lang="ru-RU" altLang="ru-RU" sz="2000" dirty="0" smtClean="0"/>
              <a:t>________________________________________________________________</a:t>
            </a:r>
            <a:br>
              <a:rPr lang="ru-RU" altLang="ru-RU" sz="2000" dirty="0" smtClean="0"/>
            </a:br>
            <a:r>
              <a:rPr lang="ru-RU" altLang="ru-RU" sz="2000" dirty="0" smtClean="0"/>
              <a:t>________________________________________________________________</a:t>
            </a:r>
          </a:p>
          <a:p>
            <a:pPr marL="0" indent="0" algn="ctr">
              <a:buNone/>
            </a:pPr>
            <a:r>
              <a:rPr lang="ru-RU" altLang="ru-RU" sz="2000" b="1" u="sng" dirty="0" smtClean="0"/>
              <a:t>соответствие занимаемой должности: </a:t>
            </a:r>
            <a:endParaRPr lang="ru-RU" altLang="ru-RU" sz="2000" b="1" dirty="0" smtClean="0"/>
          </a:p>
          <a:p>
            <a:r>
              <a:rPr lang="ru-RU" altLang="ru-RU" sz="2000" dirty="0" smtClean="0"/>
              <a:t>_________________________________________________________________</a:t>
            </a:r>
          </a:p>
          <a:p>
            <a:r>
              <a:rPr lang="ru-RU" altLang="ru-RU" sz="2000" dirty="0" smtClean="0"/>
              <a:t>_____________________________________________________________________________________________________________________________________________________________________________________</a:t>
            </a:r>
          </a:p>
          <a:p>
            <a:r>
              <a:rPr lang="ru-RU" altLang="ru-RU" sz="2000" dirty="0" smtClean="0"/>
              <a:t>___________________________________________________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56E810-35AA-4B3C-9E1B-102C0A8F012E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  <p:pic>
        <p:nvPicPr>
          <p:cNvPr id="31749" name="Picture 10" descr="http://fs00.infourok.ru/images/doc/213/242415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4559300"/>
            <a:ext cx="16573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E0B84B-DF84-4B50-8354-05102A2D68F8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68760"/>
            <a:ext cx="7358063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800" b="1" kern="0" dirty="0">
                <a:solidFill>
                  <a:srgbClr val="C00000"/>
                </a:solidFill>
                <a:latin typeface="Times New Roman"/>
                <a:ea typeface="+mj-ea"/>
                <a:cs typeface="Tahoma" panose="020B0604030504040204" pitchFamily="34" charset="0"/>
              </a:rPr>
              <a:t>Плановая курсовая подготовка </a:t>
            </a:r>
            <a:r>
              <a:rPr lang="ru-RU" altLang="ru-RU" sz="2800" b="1" kern="0" dirty="0" smtClean="0">
                <a:solidFill>
                  <a:srgbClr val="C00000"/>
                </a:solidFill>
                <a:latin typeface="Times New Roman"/>
                <a:ea typeface="+mj-ea"/>
                <a:cs typeface="Tahoma" panose="020B0604030504040204" pitchFamily="34" charset="0"/>
              </a:rPr>
              <a:t>педагогов </a:t>
            </a:r>
          </a:p>
          <a:p>
            <a:pPr algn="ctr">
              <a:defRPr/>
            </a:pPr>
            <a:r>
              <a:rPr lang="ru-RU" sz="2800" b="1" kern="0" dirty="0">
                <a:solidFill>
                  <a:srgbClr val="C00000"/>
                </a:solidFill>
                <a:latin typeface="Times New Roman"/>
                <a:ea typeface="+mj-ea"/>
                <a:cs typeface="Tahoma" panose="020B0604030504040204" pitchFamily="34" charset="0"/>
              </a:rPr>
              <a:t>н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ea typeface="+mj-ea"/>
                <a:cs typeface="Tahoma" panose="020B0604030504040204" pitchFamily="34" charset="0"/>
              </a:rPr>
              <a:t>а 2021- 2022 учебный год</a:t>
            </a:r>
            <a:endParaRPr lang="ru-RU" sz="2800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99" y="2636912"/>
            <a:ext cx="614362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99CCFF"/>
              </a:buClr>
              <a:buSzPct val="85000"/>
              <a:buFont typeface="Wingdings" panose="05000000000000000000" pitchFamily="2" charset="2"/>
              <a:buChar char="u"/>
              <a:defRPr/>
            </a:pPr>
            <a:r>
              <a:rPr lang="ru-RU" altLang="ru-RU" sz="2000" kern="0" dirty="0" smtClean="0">
                <a:solidFill>
                  <a:srgbClr val="000000"/>
                </a:solidFill>
                <a:latin typeface="Times New Roman"/>
              </a:rPr>
              <a:t>Зубкова С.А.– воспитатель</a:t>
            </a:r>
          </a:p>
          <a:p>
            <a:pPr marL="342900" indent="-342900" algn="ctr">
              <a:spcBef>
                <a:spcPct val="20000"/>
              </a:spcBef>
              <a:buClr>
                <a:srgbClr val="99CCFF"/>
              </a:buClr>
              <a:buSzPct val="85000"/>
              <a:buFont typeface="Wingdings" panose="05000000000000000000" pitchFamily="2" charset="2"/>
              <a:buChar char="u"/>
              <a:defRPr/>
            </a:pPr>
            <a:endParaRPr lang="ru-RU" altLang="ru-RU" sz="20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Clr>
                <a:srgbClr val="99CCFF"/>
              </a:buClr>
              <a:buSzPct val="85000"/>
              <a:buFont typeface="Wingdings" panose="05000000000000000000" pitchFamily="2" charset="2"/>
              <a:buChar char="u"/>
              <a:defRPr/>
            </a:pPr>
            <a:r>
              <a:rPr lang="ru-RU" altLang="ru-RU" sz="2000" kern="0" dirty="0" smtClean="0">
                <a:solidFill>
                  <a:srgbClr val="000000"/>
                </a:solidFill>
                <a:latin typeface="Times New Roman"/>
              </a:rPr>
              <a:t>Зубкова Н.В..– воспитатель</a:t>
            </a:r>
          </a:p>
          <a:p>
            <a:pPr marL="342900" indent="-342900">
              <a:spcBef>
                <a:spcPct val="20000"/>
              </a:spcBef>
              <a:buClr>
                <a:srgbClr val="99CCFF"/>
              </a:buClr>
              <a:buSzPct val="85000"/>
              <a:buFont typeface="Wingdings" panose="05000000000000000000" pitchFamily="2" charset="2"/>
              <a:buChar char="u"/>
              <a:defRPr/>
            </a:pPr>
            <a:endParaRPr lang="ru-RU" altLang="ru-RU" sz="20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 algn="ctr">
              <a:spcBef>
                <a:spcPct val="20000"/>
              </a:spcBef>
              <a:buClr>
                <a:srgbClr val="99CCFF"/>
              </a:buClr>
              <a:buSzPct val="85000"/>
              <a:buFont typeface="Wingdings" panose="05000000000000000000" pitchFamily="2" charset="2"/>
              <a:buChar char="u"/>
              <a:defRPr/>
            </a:pPr>
            <a:r>
              <a:rPr lang="ru-RU" altLang="ru-RU" sz="2000" kern="0" dirty="0" smtClean="0">
                <a:solidFill>
                  <a:srgbClr val="000000"/>
                </a:solidFill>
                <a:latin typeface="Times New Roman"/>
              </a:rPr>
              <a:t>Захарова А.А.– воспитатель</a:t>
            </a:r>
          </a:p>
          <a:p>
            <a:pPr marL="342900" indent="-342900" algn="ctr">
              <a:spcBef>
                <a:spcPct val="20000"/>
              </a:spcBef>
              <a:buClr>
                <a:srgbClr val="99CCFF"/>
              </a:buClr>
              <a:buSzPct val="85000"/>
              <a:buFont typeface="Wingdings" panose="05000000000000000000" pitchFamily="2" charset="2"/>
              <a:buChar char="u"/>
              <a:defRPr/>
            </a:pPr>
            <a:endParaRPr lang="ru-RU" altLang="ru-RU" sz="20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Clr>
                <a:srgbClr val="99CCFF"/>
              </a:buClr>
              <a:buSzPct val="85000"/>
              <a:buFont typeface="Wingdings" panose="05000000000000000000" pitchFamily="2" charset="2"/>
              <a:buChar char="u"/>
              <a:defRPr/>
            </a:pPr>
            <a:r>
              <a:rPr lang="ru-RU" altLang="ru-RU" sz="2000" kern="0" dirty="0" smtClean="0">
                <a:solidFill>
                  <a:srgbClr val="000000"/>
                </a:solidFill>
                <a:latin typeface="Times New Roman"/>
              </a:rPr>
              <a:t>Каменева Е.Н.– педагог ДО</a:t>
            </a:r>
            <a:endParaRPr lang="ru-RU" altLang="ru-RU" sz="2000" kern="0" dirty="0">
              <a:solidFill>
                <a:srgbClr val="000000"/>
              </a:solidFill>
              <a:latin typeface="Times New Roman"/>
            </a:endParaRPr>
          </a:p>
          <a:p>
            <a:pPr marL="342900" indent="-342900">
              <a:spcBef>
                <a:spcPct val="20000"/>
              </a:spcBef>
              <a:buClr>
                <a:srgbClr val="99CCFF"/>
              </a:buClr>
              <a:buSzPct val="85000"/>
              <a:defRPr/>
            </a:pPr>
            <a:endParaRPr lang="ru-RU" sz="2000" b="1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99CCFF"/>
              </a:buClr>
              <a:buSzPct val="85000"/>
              <a:defRPr/>
            </a:pPr>
            <a:r>
              <a:rPr lang="ru-RU" sz="2000" b="1" dirty="0">
                <a:solidFill>
                  <a:srgbClr val="FF0000"/>
                </a:solidFill>
                <a:latin typeface="+mn-lt"/>
              </a:rPr>
              <a:t> </a:t>
            </a:r>
            <a:endParaRPr lang="ru-RU" altLang="ru-RU" sz="2000" b="1" kern="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715542" y="116632"/>
            <a:ext cx="6867525" cy="496888"/>
          </a:xfrm>
        </p:spPr>
        <p:txBody>
          <a:bodyPr/>
          <a:lstStyle/>
          <a:p>
            <a:pPr algn="ctr">
              <a:defRPr/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CB83F5-7B97-463C-B264-C25EDFE51B4B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pic>
        <p:nvPicPr>
          <p:cNvPr id="33823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6866334">
            <a:off x="234950" y="-736600"/>
            <a:ext cx="301148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59832" y="2606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Самообразование педагогов</a:t>
            </a:r>
          </a:p>
          <a:p>
            <a:r>
              <a:rPr lang="ru-RU" dirty="0"/>
              <a:t>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4" y="999312"/>
            <a:ext cx="7718747" cy="545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79712" y="1412776"/>
            <a:ext cx="6775450" cy="4896544"/>
          </a:xfrm>
        </p:spPr>
        <p:txBody>
          <a:bodyPr/>
          <a:lstStyle/>
          <a:p>
            <a:r>
              <a:rPr lang="ru-RU" b="1" dirty="0" smtClean="0"/>
              <a:t>Педсовет №1</a:t>
            </a:r>
          </a:p>
          <a:p>
            <a:pPr marL="0" indent="0">
              <a:buNone/>
            </a:pPr>
            <a:r>
              <a:rPr lang="ru-RU" dirty="0" smtClean="0"/>
              <a:t>Тема</a:t>
            </a:r>
            <a:r>
              <a:rPr lang="ru-RU" dirty="0"/>
              <a:t>: «Развитие детской инициативы в разных видах </a:t>
            </a:r>
            <a:r>
              <a:rPr lang="ru-RU" dirty="0" smtClean="0"/>
              <a:t>деятельности»- </a:t>
            </a:r>
            <a:r>
              <a:rPr lang="ru-RU" b="1" dirty="0" smtClean="0">
                <a:solidFill>
                  <a:srgbClr val="FF0000"/>
                </a:solidFill>
              </a:rPr>
              <a:t>ноябрь</a:t>
            </a:r>
          </a:p>
          <a:p>
            <a:r>
              <a:rPr lang="ru-RU" b="1" dirty="0" smtClean="0"/>
              <a:t>Педсовет №2 </a:t>
            </a:r>
          </a:p>
          <a:p>
            <a:pPr marL="0" indent="0">
              <a:buNone/>
            </a:pPr>
            <a:r>
              <a:rPr lang="ru-RU" dirty="0" smtClean="0"/>
              <a:t>Тема: «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Современные подходы к развитию взаимодействия детского сада и семьи</a:t>
            </a:r>
            <a:r>
              <a:rPr lang="ru-RU" dirty="0" smtClean="0"/>
              <a:t>»- </a:t>
            </a:r>
            <a:r>
              <a:rPr lang="ru-RU" b="1" dirty="0" smtClean="0">
                <a:solidFill>
                  <a:srgbClr val="FF0000"/>
                </a:solidFill>
              </a:rPr>
              <a:t>февраль</a:t>
            </a:r>
          </a:p>
          <a:p>
            <a:r>
              <a:rPr lang="ru-RU" b="1" dirty="0" smtClean="0"/>
              <a:t>Педсовет №3 </a:t>
            </a:r>
          </a:p>
          <a:p>
            <a:r>
              <a:rPr lang="ru-RU" dirty="0" smtClean="0"/>
              <a:t>Тема</a:t>
            </a:r>
            <a:r>
              <a:rPr lang="ru-RU" dirty="0"/>
              <a:t>: «Итоги работы за учебный год и перспективы на будущее</a:t>
            </a:r>
            <a:r>
              <a:rPr lang="ru-RU" dirty="0" smtClean="0"/>
              <a:t>»- </a:t>
            </a:r>
            <a:r>
              <a:rPr lang="ru-RU" dirty="0" smtClean="0">
                <a:solidFill>
                  <a:srgbClr val="FF0000"/>
                </a:solidFill>
              </a:rPr>
              <a:t>май</a:t>
            </a:r>
          </a:p>
          <a:p>
            <a:r>
              <a:rPr lang="ru-RU" b="1" dirty="0" smtClean="0"/>
              <a:t>Педсовет </a:t>
            </a:r>
            <a:r>
              <a:rPr lang="ru-RU" b="1" dirty="0"/>
              <a:t>№4 </a:t>
            </a:r>
          </a:p>
          <a:p>
            <a:pPr marL="0" indent="0">
              <a:buNone/>
            </a:pPr>
            <a:r>
              <a:rPr lang="ru-RU" dirty="0"/>
              <a:t>Установочный-</a:t>
            </a:r>
            <a:r>
              <a:rPr lang="ru-RU" b="1" dirty="0"/>
              <a:t>  </a:t>
            </a:r>
            <a:r>
              <a:rPr lang="ru-RU" b="1" dirty="0">
                <a:solidFill>
                  <a:srgbClr val="FF0000"/>
                </a:solidFill>
              </a:rPr>
              <a:t>август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F9ECC9-14A1-42CA-B68E-DED98CC79C64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323850" y="342900"/>
            <a:ext cx="8713788" cy="10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buFont typeface="Wingdings" pitchFamily="2" charset="2"/>
              <a:buNone/>
              <a:defRPr/>
            </a:pPr>
            <a:r>
              <a:rPr lang="ru-RU" altLang="ru-RU" sz="2800" b="1" dirty="0" smtClean="0">
                <a:solidFill>
                  <a:srgbClr val="CC0000"/>
                </a:solidFill>
                <a:latin typeface="+mn-lt"/>
                <a:cs typeface="Times New Roman" pitchFamily="18" charset="0"/>
              </a:rPr>
              <a:t>ПЕДАГОГИЧЕСКИЕ СОВЕТЫ</a:t>
            </a:r>
            <a:endParaRPr lang="ru-RU" altLang="ru-RU" sz="2800" b="1" dirty="0">
              <a:latin typeface="+mn-lt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defRPr/>
            </a:pPr>
            <a:r>
              <a:rPr lang="ru-RU" altLang="ru-RU" sz="2800" b="1" dirty="0">
                <a:latin typeface="+mn-lt"/>
                <a:cs typeface="Times New Roman" pitchFamily="18" charset="0"/>
              </a:rPr>
              <a:t> </a:t>
            </a:r>
            <a:endParaRPr lang="ru-RU" altLang="ru-RU" sz="2800" b="1" dirty="0">
              <a:latin typeface="+mn-lt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ОТКРЫТЫЕ ПРОСМОТРЫ НОД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8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78AFAB-A720-4124-BD54-5F067425335B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76838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19C90D-70E3-4A90-A8FA-ADE55B4695DC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323850" y="325438"/>
            <a:ext cx="8569325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buFont typeface="Wingdings" pitchFamily="2" charset="2"/>
              <a:buNone/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Игра «Овощи»</a:t>
            </a:r>
          </a:p>
          <a:p>
            <a:pPr algn="ctr">
              <a:lnSpc>
                <a:spcPct val="107000"/>
              </a:lnSpc>
              <a:buFont typeface="Wingdings" pitchFamily="2" charset="2"/>
              <a:buNone/>
            </a:pPr>
            <a:endParaRPr lang="ru-RU" altLang="ru-RU" sz="2800" b="1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ct val="107000"/>
              </a:lnSpc>
              <a:buFont typeface="Wingdings" pitchFamily="2" charset="2"/>
              <a:buNone/>
            </a:pPr>
            <a:endParaRPr lang="ru-RU" altLang="ru-RU" sz="2800" b="1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ct val="107000"/>
              </a:lnSpc>
              <a:buFont typeface="Wingdings" pitchFamily="2" charset="2"/>
              <a:buNone/>
            </a:pPr>
            <a:r>
              <a:rPr lang="ru-RU" altLang="ru-RU" sz="32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Картошка – «без меня никуда»;</a:t>
            </a:r>
          </a:p>
          <a:p>
            <a:pPr algn="ctr">
              <a:lnSpc>
                <a:spcPct val="107000"/>
              </a:lnSpc>
              <a:buFont typeface="Wingdings" pitchFamily="2" charset="2"/>
              <a:buNone/>
            </a:pPr>
            <a:r>
              <a:rPr lang="ru-RU" altLang="ru-RU" sz="32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Капуста – «пора садиться на диету»;</a:t>
            </a:r>
          </a:p>
          <a:p>
            <a:pPr algn="ctr">
              <a:lnSpc>
                <a:spcPct val="107000"/>
              </a:lnSpc>
              <a:buFont typeface="Wingdings" pitchFamily="2" charset="2"/>
              <a:buNone/>
            </a:pPr>
            <a:r>
              <a:rPr lang="ru-RU" altLang="ru-RU" sz="3200" b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Морковка – «завидуйте молча»;</a:t>
            </a:r>
          </a:p>
          <a:p>
            <a:pPr algn="ctr">
              <a:lnSpc>
                <a:spcPct val="107000"/>
              </a:lnSpc>
              <a:buFont typeface="Wingdings" pitchFamily="2" charset="2"/>
              <a:buNone/>
            </a:pPr>
            <a:r>
              <a:rPr lang="ru-RU" altLang="ru-RU" sz="3200" b="1">
                <a:solidFill>
                  <a:srgbClr val="00D58C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Горох – «а вам все шуточки»;</a:t>
            </a:r>
          </a:p>
          <a:p>
            <a:pPr algn="ctr">
              <a:lnSpc>
                <a:spcPct val="107000"/>
              </a:lnSpc>
              <a:buFont typeface="Wingdings" pitchFamily="2" charset="2"/>
              <a:buNone/>
            </a:pP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Петрушка – «я тут случайно пробегала»;</a:t>
            </a:r>
          </a:p>
          <a:p>
            <a:pPr algn="ctr">
              <a:lnSpc>
                <a:spcPct val="107000"/>
              </a:lnSpc>
              <a:buFont typeface="Wingdings" pitchFamily="2" charset="2"/>
              <a:buNone/>
            </a:pPr>
            <a:r>
              <a:rPr lang="ru-RU" altLang="ru-RU" sz="3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Свекла – «никаких вам послаблений!»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50938" y="357188"/>
            <a:ext cx="7793037" cy="623887"/>
          </a:xfrm>
        </p:spPr>
        <p:txBody>
          <a:bodyPr/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+mn-lt"/>
              </a:rPr>
              <a:t>Повестка дня:</a:t>
            </a:r>
            <a:endParaRPr lang="ru-RU" altLang="ru-RU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044575" y="1419225"/>
            <a:ext cx="7848600" cy="50752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dirty="0" smtClean="0"/>
              <a:t>1. Итоги работы в летний оздоровительный период.</a:t>
            </a:r>
          </a:p>
          <a:p>
            <a:pPr>
              <a:buFont typeface="Wingdings" pitchFamily="2" charset="2"/>
              <a:buNone/>
            </a:pPr>
            <a:r>
              <a:rPr lang="ru-RU" altLang="ru-RU" b="1" dirty="0" smtClean="0"/>
              <a:t>2. Принятие годового плана работы ДОУ </a:t>
            </a:r>
            <a:br>
              <a:rPr lang="ru-RU" altLang="ru-RU" b="1" dirty="0" smtClean="0"/>
            </a:br>
            <a:r>
              <a:rPr lang="ru-RU" altLang="ru-RU" b="1" dirty="0" smtClean="0"/>
              <a:t>на 2021 – 2022 уч. год:</a:t>
            </a:r>
          </a:p>
          <a:p>
            <a:r>
              <a:rPr lang="ru-RU" altLang="ru-RU" sz="2000" dirty="0" smtClean="0"/>
              <a:t>Принятие  рабочих программ, календарного учебного графика, учебного плана, режима дня, расписания занятий на 2021 – 2022 уч. год; </a:t>
            </a:r>
          </a:p>
          <a:p>
            <a:r>
              <a:rPr lang="ru-RU" altLang="ru-RU" sz="2000" dirty="0" smtClean="0"/>
              <a:t>Принятие  графика повышения педагогической квалификации, аттестация воспитателей и специалистов  ДОУ в 2021 – 2022 уч. году;</a:t>
            </a:r>
          </a:p>
          <a:p>
            <a:r>
              <a:rPr lang="ru-RU" altLang="ru-RU" sz="2000" dirty="0" smtClean="0"/>
              <a:t>Принятие  планов профессионального самообразования педагогических работников;</a:t>
            </a:r>
          </a:p>
          <a:p>
            <a:r>
              <a:rPr lang="ru-RU" altLang="ru-RU" sz="2000" dirty="0" smtClean="0"/>
              <a:t>Ознакомление с задачами и принятие плана методической работы ДОУ на 2021 – 2022 уч. год;</a:t>
            </a:r>
          </a:p>
          <a:p>
            <a:pPr algn="ctr">
              <a:buFont typeface="Wingdings" pitchFamily="2" charset="2"/>
              <a:buNone/>
            </a:pPr>
            <a:endParaRPr lang="ru-RU" altLang="ru-RU" sz="2800" b="1" dirty="0" smtClean="0">
              <a:solidFill>
                <a:srgbClr val="C000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altLang="ru-RU" sz="1800" b="1" dirty="0" smtClean="0">
              <a:solidFill>
                <a:schemeClr val="bg2"/>
              </a:solidFill>
            </a:endParaRPr>
          </a:p>
        </p:txBody>
      </p:sp>
      <p:sp>
        <p:nvSpPr>
          <p:cNvPr id="1434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9E086A-39CB-4BAA-8A1C-0FF6244B784A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pic>
        <p:nvPicPr>
          <p:cNvPr id="14341" name="Рисунок 5" descr="Изображение для плейкаст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276709">
            <a:off x="39688" y="-101600"/>
            <a:ext cx="20097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Изображение для плейкаст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803942">
            <a:off x="1906588" y="25400"/>
            <a:ext cx="9366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F5DB62-0991-4828-8500-007C16765ED8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37891" name="Прямоугольник 4"/>
          <p:cNvSpPr>
            <a:spLocks noChangeArrowheads="1"/>
          </p:cNvSpPr>
          <p:nvPr/>
        </p:nvSpPr>
        <p:spPr bwMode="auto">
          <a:xfrm>
            <a:off x="285749" y="1196752"/>
            <a:ext cx="8569325" cy="404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buFont typeface="Wingdings" pitchFamily="2" charset="2"/>
              <a:buNone/>
            </a:pPr>
            <a:endParaRPr lang="ru-RU" altLang="ru-RU" sz="40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ctr">
              <a:lnSpc>
                <a:spcPct val="107000"/>
              </a:lnSpc>
              <a:buFont typeface="Wingdings" pitchFamily="2" charset="2"/>
              <a:buNone/>
            </a:pP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Милые </a:t>
            </a:r>
            <a:r>
              <a:rPr lang="ru-RU" altLang="ru-RU" sz="4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коллеги!</a:t>
            </a:r>
          </a:p>
          <a:p>
            <a:pPr algn="ctr">
              <a:lnSpc>
                <a:spcPct val="107000"/>
              </a:lnSpc>
              <a:buFont typeface="Wingdings" pitchFamily="2" charset="2"/>
              <a:buNone/>
            </a:pPr>
            <a:r>
              <a:rPr lang="ru-RU" altLang="ru-RU" sz="4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 одном мы котелке кипим – </a:t>
            </a:r>
          </a:p>
          <a:p>
            <a:pPr algn="ctr">
              <a:lnSpc>
                <a:spcPct val="107000"/>
              </a:lnSpc>
              <a:buFont typeface="Wingdings" pitchFamily="2" charset="2"/>
              <a:buNone/>
            </a:pPr>
            <a:r>
              <a:rPr lang="ru-RU" altLang="ru-RU" sz="4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Работаем, стараемся, творим…</a:t>
            </a:r>
          </a:p>
          <a:p>
            <a:pPr algn="ctr">
              <a:lnSpc>
                <a:spcPct val="107000"/>
              </a:lnSpc>
              <a:buFont typeface="Wingdings" pitchFamily="2" charset="2"/>
              <a:buNone/>
            </a:pPr>
            <a:r>
              <a:rPr lang="ru-RU" altLang="ru-RU" sz="4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И это замечательное средство</a:t>
            </a:r>
          </a:p>
          <a:p>
            <a:pPr algn="ctr">
              <a:lnSpc>
                <a:spcPct val="107000"/>
              </a:lnSpc>
              <a:buFont typeface="Wingdings" pitchFamily="2" charset="2"/>
              <a:buNone/>
            </a:pPr>
            <a:r>
              <a:rPr lang="ru-RU" altLang="ru-RU" sz="4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Во благо детворы и детства!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ЗАГЛЯНИ В БУДУЩЕЕ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E88435-2445-40AE-8AAC-233D13B3B003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077913"/>
            <a:ext cx="5000625" cy="5000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1. Получите удовольствие от работы с детьми.</a:t>
            </a:r>
          </a:p>
          <a:p>
            <a:pPr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2. Удастся успешно взаимодействовать с родителями.</a:t>
            </a:r>
          </a:p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3. На работу будете ходить с отличным настроем.</a:t>
            </a:r>
          </a:p>
          <a:p>
            <a:pPr>
              <a:defRPr/>
            </a:pPr>
            <a:r>
              <a:rPr lang="ru-RU" sz="4000" dirty="0" smtClean="0">
                <a:solidFill>
                  <a:srgbClr val="FFC000"/>
                </a:solidFill>
              </a:rPr>
              <a:t>4. Получите награду за хорошую работу.</a:t>
            </a:r>
          </a:p>
          <a:p>
            <a:pPr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>5. Примите участие в семинаре или конференции.</a:t>
            </a: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6F270D-823E-4130-BE30-49B3B3115063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defRPr/>
            </a:pPr>
            <a:endParaRPr lang="ru-RU" sz="3200" dirty="0" smtClean="0"/>
          </a:p>
          <a:p>
            <a:pPr>
              <a:defRPr/>
            </a:pPr>
            <a:r>
              <a:rPr lang="ru-RU" sz="4000" dirty="0" smtClean="0">
                <a:solidFill>
                  <a:srgbClr val="FFC000"/>
                </a:solidFill>
              </a:rPr>
              <a:t>6. Ваши усилия приведут к отличным результатам.</a:t>
            </a:r>
          </a:p>
          <a:p>
            <a:pPr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7. Получите интересную роль в утренниках.</a:t>
            </a:r>
          </a:p>
          <a:p>
            <a:pPr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8. Пополните педагогическую копилку побед.</a:t>
            </a:r>
          </a:p>
          <a:p>
            <a:pPr>
              <a:defRPr/>
            </a:pPr>
            <a:r>
              <a:rPr lang="ru-RU" sz="4000" dirty="0" smtClean="0">
                <a:solidFill>
                  <a:schemeClr val="accent5">
                    <a:lumMod val="25000"/>
                  </a:schemeClr>
                </a:solidFill>
              </a:rPr>
              <a:t>9. Получите профессиональное удовлетворение.</a:t>
            </a:r>
          </a:p>
          <a:p>
            <a:pPr>
              <a:defRPr/>
            </a:pPr>
            <a:endParaRPr lang="ru-RU" sz="3200" dirty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744D6C-8309-42B9-AB78-EF0BB03FB425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4000" smtClean="0">
                <a:solidFill>
                  <a:srgbClr val="FF0000"/>
                </a:solidFill>
              </a:rPr>
              <a:t>10. Научитесь баловать себя приятными мелочами после сложных дней.</a:t>
            </a:r>
          </a:p>
          <a:p>
            <a:r>
              <a:rPr lang="ru-RU" sz="4000" smtClean="0">
                <a:solidFill>
                  <a:srgbClr val="0070C0"/>
                </a:solidFill>
              </a:rPr>
              <a:t>11. Домой будете возвращаться в хорошем настроении.</a:t>
            </a:r>
          </a:p>
          <a:p>
            <a:r>
              <a:rPr lang="ru-RU" sz="4000" smtClean="0">
                <a:solidFill>
                  <a:srgbClr val="00B050"/>
                </a:solidFill>
              </a:rPr>
              <a:t>12. Найдете время для отдыха и здоровья.</a:t>
            </a:r>
          </a:p>
          <a:p>
            <a:r>
              <a:rPr lang="ru-RU" sz="4000" smtClean="0">
                <a:solidFill>
                  <a:srgbClr val="FFC000"/>
                </a:solidFill>
              </a:rPr>
              <a:t>13. С воодушевлением будете планировать свой рабочий день.</a:t>
            </a:r>
          </a:p>
          <a:p>
            <a:r>
              <a:rPr lang="ru-RU" sz="4000" smtClean="0">
                <a:solidFill>
                  <a:srgbClr val="7030A0"/>
                </a:solidFill>
              </a:rPr>
              <a:t>14. Будете мыслить позитивно.</a:t>
            </a: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FE5803-57DD-43F4-8F6E-AE6E85EAE671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699500" cy="71437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+mn-lt"/>
              </a:rPr>
              <a:t>Решение педагогического совета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142875" y="785813"/>
            <a:ext cx="8842375" cy="5929312"/>
          </a:xfrm>
        </p:spPr>
        <p:txBody>
          <a:bodyPr/>
          <a:lstStyle/>
          <a:p>
            <a:r>
              <a:rPr lang="ru-RU" sz="2600" dirty="0" smtClean="0"/>
              <a:t>1. Считать план летнего оздоровительного периода выполненным в полном объеме.</a:t>
            </a:r>
          </a:p>
          <a:p>
            <a:r>
              <a:rPr lang="ru-RU" sz="2600" dirty="0" smtClean="0"/>
              <a:t>2. Признать удовлетворительной готовность детского сада, групп, кабинетов к новому учебному году.</a:t>
            </a:r>
          </a:p>
          <a:p>
            <a:r>
              <a:rPr lang="ru-RU" sz="2600" dirty="0" smtClean="0"/>
              <a:t>3. Утвердить план образовательной работы на 2021-2022 учебный год.</a:t>
            </a:r>
          </a:p>
          <a:p>
            <a:r>
              <a:rPr lang="ru-RU" sz="2600" dirty="0" smtClean="0"/>
              <a:t>4. Утвердить годовой календарный график, учебный план, годовые планы узких специалистов на 2021-2022 учебный год.</a:t>
            </a:r>
          </a:p>
          <a:p>
            <a:r>
              <a:rPr lang="ru-RU" sz="2600" dirty="0" smtClean="0"/>
              <a:t>5. Утвердить режим дня, расписание НОД по возрастным группам.</a:t>
            </a:r>
          </a:p>
          <a:p>
            <a:r>
              <a:rPr lang="ru-RU" sz="2600" dirty="0" smtClean="0"/>
              <a:t>6. Утвердить план повышения профессионального мастерства педагогов.</a:t>
            </a:r>
          </a:p>
          <a:p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454113-4FA0-483D-AD86-9B48D9F49688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DDBC37-A3A4-4A9D-B3F7-E1541E0F4C3E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  <p:sp>
        <p:nvSpPr>
          <p:cNvPr id="44035" name="Прямоугольник 4"/>
          <p:cNvSpPr>
            <a:spLocks noChangeArrowheads="1"/>
          </p:cNvSpPr>
          <p:nvPr/>
        </p:nvSpPr>
        <p:spPr bwMode="auto">
          <a:xfrm>
            <a:off x="1524000" y="0"/>
            <a:ext cx="60975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Примерный план оперативного контроля </a:t>
            </a:r>
            <a:endParaRPr lang="ru-RU" altLang="ru-RU" sz="240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692150"/>
          <a:ext cx="8642350" cy="5961063"/>
        </p:xfrm>
        <a:graphic>
          <a:graphicData uri="http://schemas.openxmlformats.org/drawingml/2006/table">
            <a:tbl>
              <a:tblPr/>
              <a:tblGrid>
                <a:gridCol w="1822450"/>
                <a:gridCol w="566738"/>
                <a:gridCol w="568325"/>
                <a:gridCol w="568325"/>
                <a:gridCol w="568325"/>
                <a:gridCol w="568325"/>
                <a:gridCol w="569912"/>
                <a:gridCol w="568325"/>
                <a:gridCol w="568325"/>
                <a:gridCol w="568325"/>
                <a:gridCol w="568325"/>
                <a:gridCol w="568325"/>
                <a:gridCol w="568325"/>
              </a:tblGrid>
              <a:tr h="3238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контроля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IX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XI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XII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II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III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IV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V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VI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VII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VIII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режима прогулки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2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Утренний прием детей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плана воспитательно-образовательной работы с детьми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2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прогулки 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родительских собраний 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Оснащение родительских уголков 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книжных уголков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природных уголков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Двигательная активность в режиме дня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«Работа с детьми раннего возраста»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решения педсовета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мониторинга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409" marR="40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234" name="Picture 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99592" y="1455737"/>
            <a:ext cx="8072437" cy="4781575"/>
          </a:xfrm>
        </p:spPr>
        <p:txBody>
          <a:bodyPr/>
          <a:lstStyle/>
          <a:p>
            <a:pPr algn="ctr">
              <a:defRPr/>
            </a:pPr>
            <a:r>
              <a:rPr lang="ru-RU" altLang="ru-RU" sz="4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4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altLang="ru-RU" sz="4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4400" b="1" dirty="0">
                <a:solidFill>
                  <a:srgbClr val="C00000"/>
                </a:solidFill>
                <a:latin typeface="+mn-lt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4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altLang="ru-RU" sz="4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4400" b="1" dirty="0">
                <a:solidFill>
                  <a:srgbClr val="C00000"/>
                </a:solidFill>
                <a:latin typeface="+mn-lt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4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altLang="ru-RU" sz="4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4400" b="1" dirty="0">
                <a:solidFill>
                  <a:srgbClr val="C00000"/>
                </a:solidFill>
                <a:latin typeface="+mn-lt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4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altLang="ru-RU" sz="4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4400" b="1" dirty="0">
                <a:solidFill>
                  <a:srgbClr val="C00000"/>
                </a:solidFill>
                <a:latin typeface="+mn-lt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4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4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altLang="ru-RU" sz="4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4400" b="1" dirty="0">
                <a:solidFill>
                  <a:srgbClr val="C00000"/>
                </a:solidFill>
                <a:latin typeface="+mn-lt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4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altLang="ru-RU" sz="4400" b="1" dirty="0">
                <a:solidFill>
                  <a:srgbClr val="C00000"/>
                </a:solidFill>
                <a:latin typeface="+mn-lt"/>
              </a:rPr>
              <a:t>«Как мы провели лето</a:t>
            </a:r>
            <a:r>
              <a:rPr lang="ru-RU" altLang="ru-RU" sz="4400" b="1" dirty="0" smtClean="0">
                <a:solidFill>
                  <a:srgbClr val="C00000"/>
                </a:solidFill>
                <a:latin typeface="+mn-lt"/>
              </a:rPr>
              <a:t>?»</a:t>
            </a:r>
            <a:r>
              <a:rPr lang="ru-RU" altLang="ru-RU" sz="4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4400" b="1" dirty="0">
                <a:solidFill>
                  <a:srgbClr val="C00000"/>
                </a:solidFill>
                <a:latin typeface="+mn-lt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+mn-lt"/>
              </a:rPr>
              <a:t>Итоги </a:t>
            </a:r>
            <a:r>
              <a:rPr lang="ru-RU" altLang="ru-RU" sz="4400" b="1" dirty="0">
                <a:solidFill>
                  <a:srgbClr val="C00000"/>
                </a:solidFill>
                <a:latin typeface="+mn-lt"/>
              </a:rPr>
              <a:t>летней </a:t>
            </a:r>
            <a:r>
              <a:rPr lang="ru-RU" altLang="ru-RU" sz="4400" b="1" dirty="0" smtClean="0">
                <a:solidFill>
                  <a:srgbClr val="C00000"/>
                </a:solidFill>
                <a:latin typeface="+mn-lt"/>
              </a:rPr>
              <a:t>оздоровительной </a:t>
            </a:r>
            <a:r>
              <a:rPr lang="ru-RU" altLang="ru-RU" sz="4400" b="1" dirty="0">
                <a:solidFill>
                  <a:srgbClr val="C00000"/>
                </a:solidFill>
                <a:latin typeface="+mn-lt"/>
              </a:rPr>
              <a:t>работы</a:t>
            </a:r>
            <a:r>
              <a:rPr lang="ru-RU" altLang="ru-RU" sz="4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4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4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altLang="ru-RU" sz="4400" b="1" dirty="0" smtClean="0">
                <a:solidFill>
                  <a:srgbClr val="C00000"/>
                </a:solidFill>
                <a:latin typeface="+mn-lt"/>
              </a:rPr>
            </a:br>
            <a:endParaRPr lang="ru-RU" altLang="ru-RU" sz="2800" i="1" dirty="0" smtClean="0">
              <a:latin typeface="+mn-lt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153C4A-71C5-42B2-ADD3-2B8C37F2CEEA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pic>
        <p:nvPicPr>
          <p:cNvPr id="1741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635210">
            <a:off x="88900" y="469900"/>
            <a:ext cx="18827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160650">
            <a:off x="1019175" y="406400"/>
            <a:ext cx="18557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842250" cy="21431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Цель: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Сохранение и укрепление  физического и психического здоровья детей с учетом их индивидуальных особенностей. Полное удовлетворение потребностей растущего организма в отдыхе, творческой деятельности и движении.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000" dirty="0" smtClean="0">
              <a:latin typeface="+mn-lt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928688" y="1857375"/>
            <a:ext cx="8056562" cy="5000625"/>
          </a:xfrm>
        </p:spPr>
        <p:txBody>
          <a:bodyPr/>
          <a:lstStyle/>
          <a:p>
            <a:r>
              <a:rPr lang="ru-RU" sz="1800" b="1" smtClean="0"/>
              <a:t>Задачи:</a:t>
            </a:r>
          </a:p>
          <a:p>
            <a:r>
              <a:rPr lang="ru-RU" sz="1800" smtClean="0"/>
              <a:t>1. Создать условия, обеспечивающие охрану жизни и укрепление здоровья детей, предупреждение заболеваемости и травматизма.</a:t>
            </a:r>
          </a:p>
          <a:p>
            <a:r>
              <a:rPr lang="ru-RU" sz="1800" smtClean="0"/>
              <a:t>2. Реализовать систему мероприятий, направленных на оздоровление и физическое воспитание детей, развитие самостоятельности, инициативности, любознательности и познавательной активности, деятельности по интересам. </a:t>
            </a:r>
          </a:p>
          <a:p>
            <a:r>
              <a:rPr lang="ru-RU" sz="1800" smtClean="0"/>
              <a:t>3. Создать позитивное эмоциональное настроение у детей через приобщение к традициям детского сада (спортивным играм, походам в природный массив, экскурсиям, совместным мероприятиям с социумом).</a:t>
            </a:r>
          </a:p>
          <a:p>
            <a:r>
              <a:rPr lang="ru-RU" sz="1800" smtClean="0"/>
              <a:t>4. Продолжать формировать устойчивый интерес, потребность в ЗОЖ, занятиях спортивными играми у воспитанников ДОУ и  их родителей.</a:t>
            </a:r>
          </a:p>
          <a:p>
            <a:r>
              <a:rPr lang="ru-RU" sz="1800" smtClean="0"/>
              <a:t>5. Проводить осуществление педагогического и санитарного просвещения родителей по вопросам воспитания и оздоровления детей в летний период. </a:t>
            </a:r>
          </a:p>
          <a:p>
            <a:endParaRPr lang="ru-RU" sz="180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CACC35-8D45-4AA8-B9BA-5AA5801D50DB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8342312" cy="785813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  <a:latin typeface="+mn-lt"/>
              </a:rPr>
              <a:t>1июня «Детство – это я и ты!»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76E3C-F4F9-4280-B008-084FE66CC882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086573">
            <a:off x="231016" y="940303"/>
            <a:ext cx="5218983" cy="3495613"/>
          </a:xfrm>
          <a:effectLst>
            <a:softEdge rad="112500"/>
          </a:effec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429000"/>
            <a:ext cx="4367979" cy="327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64026">
            <a:off x="5106088" y="924283"/>
            <a:ext cx="3963685" cy="2971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67525" cy="71437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+mn-lt"/>
              </a:rPr>
              <a:t>«Россия – Родина моя»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ED7031-E66F-4F52-858B-EFA9D1048093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pic>
        <p:nvPicPr>
          <p:cNvPr id="2048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110773">
            <a:off x="67137" y="1088317"/>
            <a:ext cx="4576365" cy="3432273"/>
          </a:xfrm>
          <a:effectLst>
            <a:softEdge rad="112500"/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7924">
            <a:off x="4744506" y="862853"/>
            <a:ext cx="4191067" cy="314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0713">
            <a:off x="3465503" y="3534616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70937" cy="71437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+mn-lt"/>
              </a:rPr>
              <a:t>«Они защищали Родину»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76B097-B066-49CC-AF57-145D27A827BC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pic>
        <p:nvPicPr>
          <p:cNvPr id="2150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0822061">
            <a:off x="-28189" y="1087132"/>
            <a:ext cx="4345071" cy="2153138"/>
          </a:xfrm>
          <a:effectLst>
            <a:softEdge rad="112500"/>
          </a:effec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9388">
            <a:off x="4418703" y="932183"/>
            <a:ext cx="4689500" cy="2899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071810"/>
            <a:ext cx="4330090" cy="324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572375" cy="5715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+mn-lt"/>
              </a:rPr>
              <a:t>«День Нептуна»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A37F39-6FB6-41EF-9964-012F1BFA3B3E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145875">
            <a:off x="239269" y="744890"/>
            <a:ext cx="4298764" cy="3684654"/>
          </a:xfrm>
          <a:effectLst>
            <a:softEdge rad="112500"/>
          </a:effec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6491">
            <a:off x="4708217" y="786807"/>
            <a:ext cx="43688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4044">
            <a:off x="2518388" y="3564342"/>
            <a:ext cx="4333431" cy="325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42375" cy="1071563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>«Пожарный –герой, он с огнем</a:t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> вступает в бой»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A8F947-5271-4EC2-9B8C-A77D2461BC5D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5211">
            <a:off x="4469702" y="1255968"/>
            <a:ext cx="4861963" cy="295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43293">
            <a:off x="-13103" y="1651092"/>
            <a:ext cx="4658713" cy="334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27677">
            <a:off x="3646213" y="3382877"/>
            <a:ext cx="3735162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loyee Orientation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</TotalTime>
  <Words>496</Words>
  <Application>Microsoft Office PowerPoint</Application>
  <PresentationFormat>Экран (4:3)</PresentationFormat>
  <Paragraphs>320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Employee Orientation</vt:lpstr>
      <vt:lpstr>      МКДОУ «Детский сад г.Фатежа  «Золотой ключик» </vt:lpstr>
      <vt:lpstr>Повестка дня:</vt:lpstr>
      <vt:lpstr>            «Как мы провели лето?» Итоги летней оздоровительной работы   </vt:lpstr>
      <vt:lpstr>Цель: Сохранение и укрепление  физического и психического здоровья детей с учетом их индивидуальных особенностей. Полное удовлетворение потребностей растущего организма в отдыхе, творческой деятельности и движении. </vt:lpstr>
      <vt:lpstr>1июня «Детство – это я и ты!»</vt:lpstr>
      <vt:lpstr>«Россия – Родина моя»</vt:lpstr>
      <vt:lpstr>«Они защищали Родину»</vt:lpstr>
      <vt:lpstr>«День Нептуна»</vt:lpstr>
      <vt:lpstr>     «Пожарный –герой, он с огнем  вступает в бой»</vt:lpstr>
      <vt:lpstr>«В мире сказок»</vt:lpstr>
      <vt:lpstr>До свидания, лето, Здравствуй, детский сад!</vt:lpstr>
      <vt:lpstr>  Задачи педагогического коллектива ДОУ  на 2021–2022 учебный год: </vt:lpstr>
      <vt:lpstr>Расписание НОД</vt:lpstr>
      <vt:lpstr>Плановая аттестация педагогов</vt:lpstr>
      <vt:lpstr>Презентация PowerPoint</vt:lpstr>
      <vt:lpstr> </vt:lpstr>
      <vt:lpstr>Презентация PowerPoint</vt:lpstr>
      <vt:lpstr>ОТКРЫТЫЕ ПРОСМОТРЫ НОД</vt:lpstr>
      <vt:lpstr>Презентация PowerPoint</vt:lpstr>
      <vt:lpstr>Презентация PowerPoint</vt:lpstr>
      <vt:lpstr>ЗАГЛЯНИ В БУДУЩЕЕ</vt:lpstr>
      <vt:lpstr>Презентация PowerPoint</vt:lpstr>
      <vt:lpstr>Презентация PowerPoint</vt:lpstr>
      <vt:lpstr>Презентация PowerPoint</vt:lpstr>
      <vt:lpstr>Решение педагогического совета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Кабинет36</dc:creator>
  <cp:lastModifiedBy>ret</cp:lastModifiedBy>
  <cp:revision>331</cp:revision>
  <dcterms:created xsi:type="dcterms:W3CDTF">2011-03-28T07:06:58Z</dcterms:created>
  <dcterms:modified xsi:type="dcterms:W3CDTF">2021-12-01T09:40:56Z</dcterms:modified>
</cp:coreProperties>
</file>